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15" r:id="rId3"/>
    <p:sldMasterId id="2147483727" r:id="rId4"/>
    <p:sldMasterId id="2147483845" r:id="rId5"/>
  </p:sldMasterIdLst>
  <p:notesMasterIdLst>
    <p:notesMasterId r:id="rId25"/>
  </p:notesMasterIdLst>
  <p:sldIdLst>
    <p:sldId id="280" r:id="rId6"/>
    <p:sldId id="279" r:id="rId7"/>
    <p:sldId id="282" r:id="rId8"/>
    <p:sldId id="313" r:id="rId9"/>
    <p:sldId id="309" r:id="rId10"/>
    <p:sldId id="300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CC0000"/>
    <a:srgbClr val="800000"/>
    <a:srgbClr val="FFFF99"/>
    <a:srgbClr val="006600"/>
    <a:srgbClr val="00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5226" autoAdjust="0"/>
  </p:normalViewPr>
  <p:slideViewPr>
    <p:cSldViewPr snapToGrid="0">
      <p:cViewPr>
        <p:scale>
          <a:sx n="92" d="100"/>
          <a:sy n="92" d="100"/>
        </p:scale>
        <p:origin x="-6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A6643-C897-4FFB-ACE0-7E837B5AE688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51681-5528-46A1-B4B5-E7772EA8574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12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:notes"/>
          <p:cNvSpPr txBox="1">
            <a:spLocks noGrp="1"/>
          </p:cNvSpPr>
          <p:nvPr>
            <p:ph type="body" idx="1"/>
          </p:nvPr>
        </p:nvSpPr>
        <p:spPr>
          <a:xfrm>
            <a:off x="679750" y="4715125"/>
            <a:ext cx="5438125" cy="4466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81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1157764"/>
      </p:ext>
    </p:extLst>
  </p:cSld>
  <p:clrMapOvr>
    <a:masterClrMapping/>
  </p:clrMapOvr>
  <p:transition advClick="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4471024"/>
      </p:ext>
    </p:extLst>
  </p:cSld>
  <p:clrMapOvr>
    <a:masterClrMapping/>
  </p:clrMapOvr>
  <p:transition advClick="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9678054"/>
      </p:ext>
    </p:extLst>
  </p:cSld>
  <p:clrMapOvr>
    <a:masterClrMapping/>
  </p:clrMapOvr>
  <p:transition advClick="0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75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432478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997046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43173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060795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906850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722482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563294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340348"/>
      </p:ext>
    </p:extLst>
  </p:cSld>
  <p:clrMapOvr>
    <a:masterClrMapping/>
  </p:clrMapOvr>
  <p:transition advClick="0">
    <p:cover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30792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31358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3841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5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2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3441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9626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995658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159362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34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5101714"/>
      </p:ext>
    </p:extLst>
  </p:cSld>
  <p:clrMapOvr>
    <a:masterClrMapping/>
  </p:clrMapOvr>
  <p:transition advClick="0">
    <p:cover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737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808013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68919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3071973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945211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073369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722411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885460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7950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05296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1018521"/>
      </p:ext>
    </p:extLst>
  </p:cSld>
  <p:clrMapOvr>
    <a:masterClrMapping/>
  </p:clrMapOvr>
  <p:transition advClick="0">
    <p:cover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402977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97149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181905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127086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424583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4556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353430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47157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983204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982177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244114"/>
      </p:ext>
    </p:extLst>
  </p:cSld>
  <p:clrMapOvr>
    <a:masterClrMapping/>
  </p:clrMapOvr>
  <p:transition advClick="0">
    <p:cover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739849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052720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198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74995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63372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33813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046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50921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0292749"/>
      </p:ext>
    </p:extLst>
  </p:cSld>
  <p:clrMapOvr>
    <a:masterClrMapping/>
  </p:clrMapOvr>
  <p:transition advClick="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108081"/>
      </p:ext>
    </p:extLst>
  </p:cSld>
  <p:clrMapOvr>
    <a:masterClrMapping/>
  </p:clrMapOvr>
  <p:transition advClick="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2237059"/>
      </p:ext>
    </p:extLst>
  </p:cSld>
  <p:clrMapOvr>
    <a:masterClrMapping/>
  </p:clrMapOvr>
  <p:transition advClick="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2903352"/>
      </p:ext>
    </p:extLst>
  </p:cSld>
  <p:clrMapOvr>
    <a:masterClrMapping/>
  </p:clrMapOvr>
  <p:transition advClick="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endParaRPr 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51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advClick="0">
    <p:cover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5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ransition>
    <p:cover dir="d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027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>
    <p:cover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325B1-8168-4FED-9375-D544C58612EE}" type="datetimeFigureOut">
              <a:rPr lang="uk-UA" smtClean="0"/>
              <a:t>07.01.2025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3AF71-83FE-4D14-93E1-2F5B7C518CA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702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>
    <p:cover dir="d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35360" y="260648"/>
            <a:ext cx="11521280" cy="6336704"/>
          </a:xfrm>
          <a:prstGeom prst="round2DiagRect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0" name="Рисунок 9" descr="1352383262_snake_vecto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8448" y="4941168"/>
            <a:ext cx="1797160" cy="1698104"/>
          </a:xfrm>
          <a:prstGeom prst="rect">
            <a:avLst/>
          </a:prstGeom>
        </p:spPr>
      </p:pic>
      <p:pic>
        <p:nvPicPr>
          <p:cNvPr id="8" name="Рисунок 7" descr="vetochk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"/>
            <a:ext cx="12432704" cy="19214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993-5607-4EA5-969F-601ACF75B15B}" type="datetimeFigureOut">
              <a:rPr lang="x-none" smtClean="0"/>
              <a:t>07.01.2025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9A3E-D5DC-44F5-9416-3D6D53D2834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46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</p:sldLayoutIdLst>
  <p:transition>
    <p:cover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653143" y="2679026"/>
            <a:ext cx="1057025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 smtClean="0">
                <a:ln w="6350">
                  <a:solidFill>
                    <a:srgbClr val="006600"/>
                  </a:solidFill>
                  <a:prstDash val="solid"/>
                </a:ln>
                <a:gradFill flip="none" rotWithShape="1">
                  <a:gsLst>
                    <a:gs pos="31000">
                      <a:srgbClr val="92D050"/>
                    </a:gs>
                    <a:gs pos="49000">
                      <a:srgbClr val="00B050"/>
                    </a:gs>
                    <a:gs pos="41000">
                      <a:srgbClr val="006600"/>
                    </a:gs>
                    <a:gs pos="44000">
                      <a:srgbClr val="FFFF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rgbClr val="D9BDBE"/>
                    </a:gs>
                    <a:gs pos="35000">
                      <a:srgbClr val="800000"/>
                    </a:gs>
                    <a:gs pos="58000">
                      <a:srgbClr val="800000"/>
                    </a:gs>
                    <a:gs pos="100000">
                      <a:srgbClr val="006600"/>
                    </a:gs>
                    <a:gs pos="92000">
                      <a:srgbClr val="006600"/>
                    </a:gs>
                  </a:gsLst>
                  <a:lin ang="5400000" scaled="1"/>
                  <a:tileRect/>
                </a:gra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Самоаналіз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власної діяльності та самоосвіта –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реальні шляхи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підвищення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професійної майстерності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lang="uk-UA" sz="2800" b="1" dirty="0" smtClean="0">
                <a:ln w="6350">
                  <a:solidFill>
                    <a:srgbClr val="006600"/>
                  </a:solidFill>
                  <a:prstDash val="solid"/>
                </a:ln>
                <a:gradFill flip="none" rotWithShape="1">
                  <a:gsLst>
                    <a:gs pos="31000">
                      <a:srgbClr val="92D050"/>
                    </a:gs>
                    <a:gs pos="49000">
                      <a:srgbClr val="00B050"/>
                    </a:gs>
                    <a:gs pos="41000">
                      <a:srgbClr val="006600"/>
                    </a:gs>
                    <a:gs pos="44000">
                      <a:srgbClr val="FFFF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70000">
                      <a:srgbClr val="D9BDBE"/>
                    </a:gs>
                    <a:gs pos="35000">
                      <a:srgbClr val="800000"/>
                    </a:gs>
                    <a:gs pos="58000">
                      <a:srgbClr val="800000"/>
                    </a:gs>
                    <a:gs pos="100000">
                      <a:srgbClr val="006600"/>
                    </a:gs>
                    <a:gs pos="92000">
                      <a:srgbClr val="006600"/>
                    </a:gs>
                  </a:gsLst>
                  <a:lin ang="5400000" scaled="1"/>
                  <a:tileRect/>
                </a:gra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uk-UA" sz="2000" b="1" dirty="0" smtClean="0">
              <a:ln w="3175">
                <a:solidFill>
                  <a:srgbClr val="800000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spc="50" dirty="0" smtClean="0">
                <a:ln w="9525" cmpd="sng">
                  <a:solidFill>
                    <a:srgbClr val="800000"/>
                  </a:solidFill>
                  <a:prstDash val="solid"/>
                </a:ln>
                <a:solidFill>
                  <a:srgbClr val="006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НОВОРІЧНІ ДОСЯГНЕННЯ </a:t>
            </a:r>
          </a:p>
          <a:p>
            <a:pPr algn="ctr"/>
            <a:r>
              <a:rPr lang="uk-UA" sz="3200" b="1" spc="50" dirty="0" smtClean="0">
                <a:ln w="9525" cmpd="sng">
                  <a:solidFill>
                    <a:srgbClr val="800000"/>
                  </a:solidFill>
                  <a:prstDash val="solid"/>
                </a:ln>
                <a:solidFill>
                  <a:srgbClr val="0066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(підсумки за І семестр) </a:t>
            </a:r>
            <a:endParaRPr lang="uk-UA" sz="4000" b="1" spc="50" dirty="0">
              <a:ln w="9525" cmpd="sng">
                <a:solidFill>
                  <a:srgbClr val="800000"/>
                </a:solidFill>
                <a:prstDash val="solid"/>
              </a:ln>
              <a:solidFill>
                <a:srgbClr val="0066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9084" y="881105"/>
            <a:ext cx="9352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4400" b="1" dirty="0" smtClean="0">
              <a:ln w="22225">
                <a:solidFill>
                  <a:srgbClr val="800000"/>
                </a:solidFill>
                <a:prstDash val="solid"/>
              </a:ln>
              <a:gradFill flip="none" rotWithShape="1">
                <a:gsLst>
                  <a:gs pos="8743">
                    <a:srgbClr val="92D050"/>
                  </a:gs>
                  <a:gs pos="28000">
                    <a:srgbClr val="92D050"/>
                  </a:gs>
                  <a:gs pos="15000">
                    <a:srgbClr val="006600"/>
                  </a:gs>
                  <a:gs pos="48000">
                    <a:srgbClr val="00B050">
                      <a:shade val="30000"/>
                      <a:satMod val="115000"/>
                    </a:srgbClr>
                  </a:gs>
                  <a:gs pos="45000">
                    <a:srgbClr val="00B050">
                      <a:shade val="67500"/>
                      <a:satMod val="115000"/>
                    </a:srgbClr>
                  </a:gs>
                  <a:gs pos="74000">
                    <a:srgbClr val="FFFF00"/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6000" b="1" dirty="0" smtClean="0">
                <a:ln w="22225">
                  <a:solidFill>
                    <a:srgbClr val="800000"/>
                  </a:solidFill>
                  <a:prstDash val="solid"/>
                </a:ln>
                <a:gradFill flip="none" rotWithShape="1">
                  <a:gsLst>
                    <a:gs pos="66000">
                      <a:srgbClr val="800000"/>
                    </a:gs>
                    <a:gs pos="31000">
                      <a:srgbClr val="800000"/>
                    </a:gs>
                    <a:gs pos="28000">
                      <a:srgbClr val="92D050"/>
                    </a:gs>
                    <a:gs pos="25000">
                      <a:srgbClr val="006600"/>
                    </a:gs>
                    <a:gs pos="48000">
                      <a:srgbClr val="00B050">
                        <a:shade val="30000"/>
                        <a:satMod val="115000"/>
                      </a:srgbClr>
                    </a:gs>
                    <a:gs pos="86000">
                      <a:srgbClr val="00B050">
                        <a:shade val="67500"/>
                        <a:satMod val="115000"/>
                      </a:srgbClr>
                    </a:gs>
                    <a:gs pos="55000">
                      <a:srgbClr val="FFFF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РАДА</a:t>
            </a:r>
            <a:r>
              <a:rPr lang="uk-UA" sz="5400" b="1" dirty="0" smtClean="0">
                <a:ln w="22225">
                  <a:solidFill>
                    <a:srgbClr val="800000"/>
                  </a:solidFill>
                  <a:prstDash val="solid"/>
                </a:ln>
                <a:gradFill flip="none" rotWithShape="1">
                  <a:gsLst>
                    <a:gs pos="66000">
                      <a:srgbClr val="800000"/>
                    </a:gs>
                    <a:gs pos="31000">
                      <a:srgbClr val="800000"/>
                    </a:gs>
                    <a:gs pos="28000">
                      <a:srgbClr val="92D050"/>
                    </a:gs>
                    <a:gs pos="25000">
                      <a:srgbClr val="006600"/>
                    </a:gs>
                    <a:gs pos="48000">
                      <a:srgbClr val="00B050">
                        <a:shade val="30000"/>
                        <a:satMod val="115000"/>
                      </a:srgbClr>
                    </a:gs>
                    <a:gs pos="86000">
                      <a:srgbClr val="00B050">
                        <a:shade val="67500"/>
                        <a:satMod val="115000"/>
                      </a:srgbClr>
                    </a:gs>
                    <a:gs pos="55000">
                      <a:srgbClr val="FFFF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>
              <a:ln w="22225">
                <a:solidFill>
                  <a:srgbClr val="800000"/>
                </a:solidFill>
                <a:prstDash val="solid"/>
              </a:ln>
              <a:gradFill flip="none" rotWithShape="1">
                <a:gsLst>
                  <a:gs pos="66000">
                    <a:srgbClr val="800000"/>
                  </a:gs>
                  <a:gs pos="31000">
                    <a:srgbClr val="800000"/>
                  </a:gs>
                  <a:gs pos="28000">
                    <a:srgbClr val="92D050"/>
                  </a:gs>
                  <a:gs pos="25000">
                    <a:srgbClr val="006600"/>
                  </a:gs>
                  <a:gs pos="48000">
                    <a:srgbClr val="00B050">
                      <a:shade val="30000"/>
                      <a:satMod val="115000"/>
                    </a:srgbClr>
                  </a:gs>
                  <a:gs pos="86000">
                    <a:srgbClr val="00B050">
                      <a:shade val="67500"/>
                      <a:satMod val="115000"/>
                    </a:srgbClr>
                  </a:gs>
                  <a:gs pos="55000">
                    <a:srgbClr val="FFFF00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3125" y="5980668"/>
            <a:ext cx="3390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 w="3175">
                  <a:solidFill>
                    <a:srgbClr val="006600"/>
                  </a:solidFill>
                  <a:prstDash val="solid"/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грудня 2024 року</a:t>
            </a:r>
            <a:endParaRPr lang="ru-RU" sz="2800" b="1" dirty="0">
              <a:ln w="3175">
                <a:solidFill>
                  <a:srgbClr val="006600"/>
                </a:solidFill>
                <a:prstDash val="solid"/>
              </a:ln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4813" y="-37081"/>
            <a:ext cx="2126525" cy="1998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062"/>
            <a:ext cx="2072640" cy="33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01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3.1. Ефективність планування педагогічними працівниками своєї діяльності, використання сучасних освітніх підходів до  організації освітнього процесу з метою формування ключових </a:t>
            </a:r>
            <a:r>
              <a:rPr lang="uk-UA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здобувачів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тему: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ключових життєвих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учнів початкових класів шляхом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використання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інноваційних технологій». 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Мета проведення МС: розвиток творчого потенціалу педагогів у контексті реалізації вищевказаної  теми. </a:t>
            </a:r>
          </a:p>
          <a:p>
            <a:pPr lvl="0"/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25" y="993109"/>
            <a:ext cx="1820173" cy="2442066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7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Павлік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Ірина, 3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А. Українська мова. Що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я знаю. Вмію. Узагальнення і систематизація знань учнів з теми «Будова слова»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5" y="2324289"/>
            <a:ext cx="2797357" cy="210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29" y="2235996"/>
            <a:ext cx="2325976" cy="174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61" y="4499307"/>
            <a:ext cx="2697242" cy="202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14" y="2324289"/>
            <a:ext cx="3402586" cy="255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17" y="4205288"/>
            <a:ext cx="3088859" cy="231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6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Чемерис Вікторія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1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Б. Українська мова.</a:t>
            </a:r>
            <a:r>
              <a:rPr lang="uk-UA" sz="1600" dirty="0"/>
              <a:t>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Закріплення вивчених букв. Читання слів і речень з вивченими буквами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6" y="2231956"/>
            <a:ext cx="2037670" cy="152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035" y="2385547"/>
            <a:ext cx="1967023" cy="261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75" y="2352976"/>
            <a:ext cx="1584949" cy="211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29691"/>
            <a:ext cx="3205722" cy="240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392" y="3287489"/>
            <a:ext cx="3134212" cy="235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1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Наорлевич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Руслана,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А. ЯДС +МОВ Пошук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у тексті необхідної інформації. Вибіркове читання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6" y="2278122"/>
            <a:ext cx="2728715" cy="20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9" y="4446702"/>
            <a:ext cx="2652004" cy="19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81" y="4367574"/>
            <a:ext cx="2862789" cy="214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02" y="2278122"/>
            <a:ext cx="2309350" cy="173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03" y="1894362"/>
            <a:ext cx="1856841" cy="24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46" y="2469876"/>
            <a:ext cx="2537937" cy="338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5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Балицька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Романія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1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А, українська мова. Удосконалення навичок читання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75" y="2367722"/>
            <a:ext cx="2172077" cy="163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6" y="2367722"/>
            <a:ext cx="3030113" cy="227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699" y="4273865"/>
            <a:ext cx="2812382" cy="211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187" y="1950044"/>
            <a:ext cx="1851509" cy="246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09" y="1881634"/>
            <a:ext cx="1858987" cy="247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84" y="4443133"/>
            <a:ext cx="2701449" cy="202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39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Онишків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Наталія, 2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Б, ЯДС +МАО. Складені задачі. Час. Календар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71" y="2278122"/>
            <a:ext cx="1359255" cy="181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0" y="2493659"/>
            <a:ext cx="2535451" cy="337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092" y="2121548"/>
            <a:ext cx="1708693" cy="227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03" y="2493659"/>
            <a:ext cx="2386706" cy="317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45" y="4182201"/>
            <a:ext cx="3074122" cy="230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8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Ревега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Олена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Б, українська мова.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Правопис слів з префіксами  з-, с-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6" y="2278122"/>
            <a:ext cx="3281940" cy="246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35" y="4225823"/>
            <a:ext cx="3015932" cy="22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84" y="2189050"/>
            <a:ext cx="3012331" cy="226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168" y="1951388"/>
            <a:ext cx="2054833" cy="273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1" y="4225823"/>
            <a:ext cx="3199081" cy="240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5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25.11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початкової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Жуківська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Ольга, 4 –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А, українська мова.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Фразеологізми. Уживання фразеологізмів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1" y="2211621"/>
            <a:ext cx="2348093" cy="176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28" y="2404429"/>
            <a:ext cx="2502534" cy="333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39" y="4071049"/>
            <a:ext cx="3008547" cy="225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81" y="2933164"/>
            <a:ext cx="2435629" cy="18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27979"/>
            <a:ext cx="2932719" cy="220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61" y="2211621"/>
            <a:ext cx="2473606" cy="185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4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590" y="846961"/>
            <a:ext cx="1125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29.11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тренінг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 тему: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Штучний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інтелект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загроза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перевага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6" y="660600"/>
            <a:ext cx="910087" cy="1221034"/>
          </a:xfrm>
          <a:prstGeom prst="rect">
            <a:avLst/>
          </a:prstGeom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0" y="1881634"/>
            <a:ext cx="2292724" cy="172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0" y="4006734"/>
            <a:ext cx="2605170" cy="195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114" y="1881633"/>
            <a:ext cx="2525482" cy="189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11" y="4006734"/>
            <a:ext cx="2968131" cy="222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97" y="2002762"/>
            <a:ext cx="3222788" cy="241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957" y="1881634"/>
            <a:ext cx="2977886" cy="223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78" y="4268018"/>
            <a:ext cx="2743988" cy="206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9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796" y="680497"/>
            <a:ext cx="6474296" cy="4040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93" y="4908722"/>
            <a:ext cx="7847230" cy="132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932872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69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0590416" cy="820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sz="3200" b="1" spc="50" dirty="0">
              <a:ln w="9525" cmpd="sng">
                <a:solidFill>
                  <a:srgbClr val="800000"/>
                </a:solidFill>
                <a:prstDash val="solid"/>
              </a:ln>
              <a:solidFill>
                <a:srgbClr val="0066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spc="50" dirty="0" smtClean="0">
              <a:ln w="9525" cmpd="sng">
                <a:solidFill>
                  <a:srgbClr val="800000"/>
                </a:solidFill>
                <a:prstDash val="solid"/>
              </a:ln>
              <a:solidFill>
                <a:srgbClr val="0066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spc="50" dirty="0" smtClean="0">
                <a:ln w="9525" cmpd="sng">
                  <a:solidFill>
                    <a:srgbClr val="800000"/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spc="50" dirty="0" err="1" smtClean="0">
                <a:ln w="9525" cmpd="sng">
                  <a:solidFill>
                    <a:srgbClr val="800000"/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3200" b="1" spc="50" dirty="0" smtClean="0">
                <a:ln w="9525" cmpd="sng">
                  <a:solidFill>
                    <a:srgbClr val="800000"/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50" smtClean="0">
                <a:ln w="9525" cmpd="sng">
                  <a:solidFill>
                    <a:srgbClr val="800000"/>
                  </a:solidFill>
                  <a:prstDash val="solid"/>
                </a:ln>
                <a:solidFill>
                  <a:srgbClr val="0066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педради</a:t>
            </a:r>
            <a:endParaRPr lang="ru-RU" sz="3200" b="1" spc="50" dirty="0">
              <a:ln w="9525" cmpd="sng">
                <a:solidFill>
                  <a:srgbClr val="800000"/>
                </a:solidFill>
                <a:prstDash val="solid"/>
              </a:ln>
              <a:solidFill>
                <a:srgbClr val="0066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4138">
              <a:tabLst>
                <a:tab pos="444500" algn="l"/>
              </a:tabLst>
            </a:pPr>
            <a:endParaRPr lang="ru-RU" sz="800" b="1" dirty="0" smtClean="0">
              <a:ln>
                <a:solidFill>
                  <a:srgbClr val="800000"/>
                </a:solidFill>
              </a:ln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Про підсумки методичної роботи за І семестр 2024 – 2025 </a:t>
            </a:r>
            <a:r>
              <a:rPr lang="uk-UA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       Козак Н.Я.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Про </a:t>
            </a: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підсумки 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виховної </a:t>
            </a: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роботи за І семестр 2024 - 2025 </a:t>
            </a:r>
            <a:r>
              <a:rPr lang="uk-UA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            </a:t>
            </a:r>
            <a:r>
              <a:rPr lang="uk-UA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Горішна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І.П.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Про  підсумки діяльності ЦНПВ                                                                </a:t>
            </a:r>
            <a:r>
              <a:rPr lang="uk-UA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Жежнич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Т.Я.                                                                                               </a:t>
            </a:r>
            <a:endParaRPr lang="ru-RU" sz="2000" b="1" dirty="0" smtClean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4. Про </a:t>
            </a: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визначення учнів - претендентів на отримання свідоцтв про здобуття базової середньої освіти з відзнакою, свідоцтв про здобуття повної загальної середньої освіти з відзнакою  та нагородження золотою медаллю «За високі досягнення у навчанні» серед випускників 9 та 11 класів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Козак Н.Я.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 замовлення документів про освіту для випускників закладу.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Козак Н.Я.                                                        </a:t>
            </a:r>
            <a:endParaRPr lang="uk-UA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6. Контроль </a:t>
            </a: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 роботою шкільної  їдальні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</a:t>
            </a:r>
            <a:r>
              <a:rPr lang="uk-UA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Горішна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І.П.                                            </a:t>
            </a:r>
            <a:endParaRPr lang="uk-UA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7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 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визнання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результатів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кваліфікації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закладу                                                                                                                   Козак Н.Я.</a:t>
            </a:r>
            <a:endParaRPr lang="uk-UA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8</a:t>
            </a:r>
            <a:r>
              <a:rPr lang="uk-UA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Різне: </a:t>
            </a:r>
          </a:p>
          <a:p>
            <a:pPr marL="457200" indent="-457200">
              <a:buFont typeface="+mj-lt"/>
              <a:buAutoNum type="arabicPeriod"/>
            </a:pPr>
            <a:endParaRPr lang="uk-UA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endParaRPr lang="ru-RU" sz="2100" b="1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1840" y="0"/>
            <a:ext cx="982114" cy="132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7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9501" y="802026"/>
            <a:ext cx="7121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ln w="22225">
                  <a:solidFill>
                    <a:srgbClr val="8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«Усне опитування»</a:t>
            </a:r>
            <a:endParaRPr lang="en-US" sz="4400" b="1" dirty="0" smtClean="0">
              <a:ln w="22225">
                <a:solidFill>
                  <a:srgbClr val="80000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Туры в Тайвань, Мьянму, Катар, Шри-Ланку, Испанию и другие страны Европы и  Азии от туроператора ТрансШоуТу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341"/>
            <a:ext cx="4439003" cy="7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Туры в Тайвань, Мьянму, Катар, Шри-Ланку, Испанию и другие страны Европы и  Азии от туроператора ТрансШоуТу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64" y="-166654"/>
            <a:ext cx="4439003" cy="8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Туры в Тайвань, Мьянму, Катар, Шри-Ланку, Испанию и другие страны Европы и  Азии от туроператора ТрансШоуТу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97" y="-58871"/>
            <a:ext cx="4439003" cy="7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95" y="2140710"/>
            <a:ext cx="3038288" cy="276465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39091" y="1687452"/>
            <a:ext cx="83911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1. Яким би Ви хотіли бачити «результат» своєї роботи? 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2. Що Ви цінуєте в собі як у професіоналі?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3. Які учні Вам подобаються? Чому?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4. Що Ви передусім прагнете розвивати в дитині?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5. Яке уявлення про себе хотіли б створити в уявленні учнів?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6. Чого Вам не вистачає в роботі?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7. Що маєте у надлишку як вчитель? 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8. Чим би хотіли поділитися з колегами?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9. Що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Ви особисто подарували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 своїм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учням?..</a:t>
            </a:r>
          </a:p>
        </p:txBody>
      </p:sp>
    </p:spTree>
    <p:extLst>
      <p:ext uri="{BB962C8B-B14F-4D97-AF65-F5344CB8AC3E}">
        <p14:creationId xmlns:p14="http://schemas.microsoft.com/office/powerpoint/2010/main" val="167599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9501" y="802026"/>
            <a:ext cx="59359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ln w="22225">
                  <a:solidFill>
                    <a:srgbClr val="800000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 ТЕМА </a:t>
            </a:r>
            <a:endParaRPr lang="en-US" sz="4400" b="1" dirty="0" smtClean="0">
              <a:ln w="22225">
                <a:solidFill>
                  <a:srgbClr val="800000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Туры в Тайвань, Мьянму, Катар, Шри-Ланку, Испанию и другие страны Европы и  Азии от туроператора ТрансШоуТу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341"/>
            <a:ext cx="4439003" cy="7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Туры в Тайвань, Мьянму, Катар, Шри-Ланку, Испанию и другие страны Европы и  Азии от туроператора ТрансШоуТу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64" y="-166654"/>
            <a:ext cx="4439003" cy="8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Туры в Тайвань, Мьянму, Катар, Шри-Ланку, Испанию и другие страны Европы и  Азии от туроператора ТрансШоуТу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97" y="-58871"/>
            <a:ext cx="4439003" cy="7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95" y="2140710"/>
            <a:ext cx="3038288" cy="27646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778" y="1809050"/>
            <a:ext cx="84789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компетентності вчителя й учня шляхом створення </a:t>
            </a:r>
            <a:r>
              <a:rPr lang="uk-UA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інноваційно</a:t>
            </a:r>
            <a:r>
              <a:rPr lang="uk-UA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освітнього 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простору </a:t>
            </a:r>
            <a:endParaRPr lang="uk-UA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8" y="695515"/>
            <a:ext cx="1173044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dirty="0" smtClean="0"/>
              <a:t>         </a:t>
            </a:r>
            <a:endParaRPr lang="ru-RU" sz="1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88225" y="1086199"/>
            <a:ext cx="87533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Візія</a:t>
            </a:r>
            <a:r>
              <a:rPr lang="uk-U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школи.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Створення Ліцею «Лідер» (10 - 11 класи) з профільними напрямами: філологічним (англійська мова),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природничо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– математичним (математика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інформатика, фізика, хімія), художньо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– естетичним</a:t>
            </a: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(образотворче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мистецтво + театральні студії).</a:t>
            </a:r>
          </a:p>
        </p:txBody>
      </p:sp>
    </p:spTree>
    <p:extLst>
      <p:ext uri="{BB962C8B-B14F-4D97-AF65-F5344CB8AC3E}">
        <p14:creationId xmlns:p14="http://schemas.microsoft.com/office/powerpoint/2010/main" val="11385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1312474"/>
            <a:ext cx="11251251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Освітнє середовище. 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1.1.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Мотивація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закладу.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Інтеграція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науковий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Протягом 18.11.2024 - 22.11.2024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під керівництвом учителя Вацик С.М. здійснили подорож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Фінляндію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Учні удосконалювали навички англійської мови, тобто навчалися та проживали на території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Західно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Фінляндсько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коледж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Гуйттінен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Навчальна подорож відбувається вдруге. </a:t>
            </a:r>
          </a:p>
          <a:p>
            <a:pPr>
              <a:lnSpc>
                <a:spcPct val="150000"/>
              </a:lnSpc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            Формування культури здорового способу життя.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Продовжується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проект «Здорова постава»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керівництвом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учителя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фізичної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Вацик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С.М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28" y="3574763"/>
            <a:ext cx="261257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1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Освітнє середовище.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1.1.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Мотивація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закладу.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иховання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патріотизму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поваги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культурних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традицій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країнського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народу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>
                <a:latin typeface="Times New Roman" pitchFamily="18" charset="0"/>
                <a:cs typeface="Times New Roman" pitchFamily="18" charset="0"/>
              </a:rPr>
              <a:t>25.10.2024 року учні школи приєдналися до написання Національного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радіодиктанту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під керівництвом учителів української мови та літератури 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Горішної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І.П.,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Ільчини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К.М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uk-UA" dirty="0">
                <a:latin typeface="Times New Roman" pitchFamily="18" charset="0"/>
                <a:cs typeface="Times New Roman" pitchFamily="18" charset="0"/>
              </a:rPr>
              <a:t>У закладі проводилася  робота щодо підготовки учнів до  проведення  ІІ етапу Всеукраїнських учнівських олімпіад з навчальних предметів, ІІ етапу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XXV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Міжнародного конкурсу з української мови імені Петра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Яцика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та ІІ етапу 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Міжнародного мовно-літературного конкурсу  учнівської та студентської молоді імені Тараса Шевченка. Як результат, учні нашої школи посіли призові місця </a:t>
            </a: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……у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Веукраїнській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олімпаді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 англійської мови: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місце -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Лозинська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Софія, учениця 11 -  А класу (учитель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Потятиник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О.Б.),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місце - Білоус Лука, учень 9 - Б класу (учителька Снігур К.І.)</a:t>
            </a:r>
          </a:p>
          <a:p>
            <a:pPr lvl="0"/>
            <a:r>
              <a:rPr lang="uk-UA" dirty="0">
                <a:latin typeface="Times New Roman" pitchFamily="18" charset="0"/>
                <a:cs typeface="Times New Roman" pitchFamily="18" charset="0"/>
              </a:rPr>
              <a:t>конкурсах, а саме: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- Міжнародний мовно-літературний конкурс  учнівської та студентської молоді імені Тараса Шевченка:   І місце -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Ролько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Анна, учениця 7 - Б класу (учителька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Яциняк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Д.А.)</a:t>
            </a:r>
          </a:p>
          <a:p>
            <a:pPr marL="342900" indent="-342900">
              <a:buFontTx/>
              <a:buChar char="-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Міжнародний конкурс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знавців української мови імені Петра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Яцика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: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місце -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Малярчук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Олена, учениця 11 - А класу (учителька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Ільчина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К.М.),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місце -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Ролько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Анна, учениця 7 - Б класу (учителька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Горішна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І.П.)</a:t>
            </a:r>
          </a:p>
          <a:p>
            <a:pPr lvl="0"/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28" y="3574763"/>
            <a:ext cx="261257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3.1. Ефективність планування педагогічними працівниками своєї діяльності, використання сучасних освітніх підходів до  організації освітнього процесу з метою формування ключових </a:t>
            </a:r>
            <a:r>
              <a:rPr lang="uk-UA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здобувачів освіти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 школі діє електронний журнал. Календарно - тематичне планування завантажується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 платформу НІТ. Протягом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30.12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2024 - 12.01.2025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перевіряються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електронні журнали і за результатами перевірки буде виданий відповідний наказ.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Наказом МОН від 2 серпня 2024 року №1093 затверджено рекомендації щодо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оцінювання учнів 5 - 7 класів НУШ.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- 09.09.2024 – методичний семінар щодо оцінювання учнів 5 – 7 класів НУШ.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28" y="3574763"/>
            <a:ext cx="261257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236" y="846961"/>
            <a:ext cx="112512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rgbClr val="FF0000"/>
                </a:solidFill>
              </a:rPr>
              <a:t>     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3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Система педагогічної діяльності.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3.1. Ефективність планування педагогічними працівниками своєї діяльності, використання сучасних освітніх підходів до  організації освітнього процесу з метою формування ключових </a:t>
            </a:r>
            <a:r>
              <a:rPr lang="uk-UA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здобувачів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</a:p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21.10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- 25.10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2024  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Методичні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гостини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іноземної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мови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у форматі CLIL. </a:t>
            </a:r>
            <a:endParaRPr lang="uk-UA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25" y="993109"/>
            <a:ext cx="1820173" cy="24420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8" y="2819554"/>
            <a:ext cx="2290280" cy="17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blob:https://web.telegram.org/8cff7d94-d89c-45e9-96bf-e33ddb1b85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6" y="4637897"/>
            <a:ext cx="2359227" cy="177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62" y="2704593"/>
            <a:ext cx="2442354" cy="183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11" y="4706548"/>
            <a:ext cx="2176348" cy="163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75" y="2679404"/>
            <a:ext cx="2608607" cy="195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19" y="4713040"/>
            <a:ext cx="2167700" cy="162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95" y="2704593"/>
            <a:ext cx="2295496" cy="172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43" y="4594772"/>
            <a:ext cx="2405783" cy="180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1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.1 школа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2. ПУТІВНИК САМООЦІНЮВАННЯ ОСВІТНЬОГО СЕРЕДОВИЩА Абеткою директора</Template>
  <TotalTime>4111</TotalTime>
  <Words>1120</Words>
  <Application>Microsoft Office PowerPoint</Application>
  <PresentationFormat>Произвольный</PresentationFormat>
  <Paragraphs>98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1.1 школа</vt:lpstr>
      <vt:lpstr>Грань</vt:lpstr>
      <vt:lpstr>1_Тема Office</vt:lpstr>
      <vt:lpstr>Тема Office</vt:lpstr>
      <vt:lpstr>Презентация1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Надія Мотрунич</dc:creator>
  <cp:lastModifiedBy>User</cp:lastModifiedBy>
  <cp:revision>140</cp:revision>
  <dcterms:created xsi:type="dcterms:W3CDTF">2021-12-02T19:40:03Z</dcterms:created>
  <dcterms:modified xsi:type="dcterms:W3CDTF">2025-01-07T19:33:02Z</dcterms:modified>
</cp:coreProperties>
</file>